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5"/>
  </p:notesMasterIdLst>
  <p:sldIdLst>
    <p:sldId id="291" r:id="rId2"/>
    <p:sldId id="295" r:id="rId3"/>
    <p:sldId id="293" r:id="rId4"/>
    <p:sldId id="296" r:id="rId5"/>
    <p:sldId id="297" r:id="rId6"/>
    <p:sldId id="336" r:id="rId7"/>
    <p:sldId id="325" r:id="rId8"/>
    <p:sldId id="294" r:id="rId9"/>
    <p:sldId id="312" r:id="rId10"/>
    <p:sldId id="337" r:id="rId11"/>
    <p:sldId id="338" r:id="rId12"/>
    <p:sldId id="339" r:id="rId13"/>
    <p:sldId id="326" r:id="rId14"/>
    <p:sldId id="301" r:id="rId15"/>
    <p:sldId id="318" r:id="rId16"/>
    <p:sldId id="316" r:id="rId17"/>
    <p:sldId id="313" r:id="rId18"/>
    <p:sldId id="317" r:id="rId19"/>
    <p:sldId id="315" r:id="rId20"/>
    <p:sldId id="319" r:id="rId21"/>
    <p:sldId id="341" r:id="rId22"/>
    <p:sldId id="320" r:id="rId23"/>
    <p:sldId id="340" r:id="rId24"/>
    <p:sldId id="327" r:id="rId25"/>
    <p:sldId id="321" r:id="rId26"/>
    <p:sldId id="322" r:id="rId27"/>
    <p:sldId id="328" r:id="rId28"/>
    <p:sldId id="329" r:id="rId29"/>
    <p:sldId id="332" r:id="rId30"/>
    <p:sldId id="330" r:id="rId31"/>
    <p:sldId id="333" r:id="rId32"/>
    <p:sldId id="334" r:id="rId33"/>
    <p:sldId id="335" r:id="rId34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991BA7-D3DF-E8BC-8C89-4E726729DCD7}" v="655" dt="2025-12-06T21:53:53.889"/>
    <p1510:client id="{C73D50FB-7C44-9D78-C5F0-F4C21A368190}" v="653" dt="2025-12-07T21:11:39.8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46"/>
    <p:restoredTop sz="95853"/>
  </p:normalViewPr>
  <p:slideViewPr>
    <p:cSldViewPr snapToGrid="0">
      <p:cViewPr varScale="1">
        <p:scale>
          <a:sx n="102" d="100"/>
          <a:sy n="102" d="100"/>
        </p:scale>
        <p:origin x="17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B690A-B0C6-DA47-9798-2181CC6B6BFA}" type="datetimeFigureOut">
              <a:rPr lang="en-HT" smtClean="0"/>
              <a:t>12/07/2025</a:t>
            </a:fld>
            <a:endParaRPr lang="en-H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7BAA-711B-D142-9A15-9B57DB99B5A5}" type="slidenum">
              <a:rPr lang="en-HT" smtClean="0"/>
              <a:t>‹#›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59069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B7F1-0365-8E43-90F8-3CBD0C26F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2436"/>
      </p:ext>
    </p:extLst>
  </p:cSld>
  <p:clrMapOvr>
    <a:masterClrMapping/>
  </p:clrMapOvr>
</p:notes>
</file>

<file path=ppt/slideLayouts/_rels/slideLayout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8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5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7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1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0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DF67886-02FF-014E-8095-52A278DCA051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14376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DF67886-02FF-014E-8095-52A278DCA051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6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?>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?>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?>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?>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?>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?>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?>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?>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?>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?>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?>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?>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?>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?>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?>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?>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?>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?>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?>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?><Relationships xmlns="http://schemas.openxmlformats.org/package/2006/relationships"><Relationship Id="rId2" Type="http://schemas.openxmlformats.org/officeDocument/2006/relationships/hyperlink" Target="mailto:alexandro.disla@hanwash.org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?>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?>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?>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?>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?>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2F58-3B90-3B77-A257-AC7700855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46" y="215147"/>
            <a:ext cx="8082844" cy="103381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Hanwash</a:t>
            </a:r>
            <a:r>
              <a:rPr lang="en-US" dirty="0"/>
              <a:t> Performance Indicator (H.P.I)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20D50-B76B-C56B-9A5B-7B2A853C2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16" y="2268777"/>
            <a:ext cx="3657600" cy="3086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1CF14F-BD0D-C49D-C6BD-8B038C2A7B74}"/>
              </a:ext>
            </a:extLst>
          </p:cNvPr>
          <p:cNvSpPr txBox="1"/>
          <p:nvPr/>
        </p:nvSpPr>
        <p:spPr>
          <a:xfrm>
            <a:off x="4910202" y="3477074"/>
            <a:ext cx="3645074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>
                <a:solidFill>
                  <a:schemeClr val="bg1"/>
                </a:solidFill>
              </a:rPr>
              <a:t>Ce guide utilisateur vous aidera à naviguer dans cette console et à afficher les fonctionnalités disponibles.</a:t>
            </a:r>
          </a:p>
        </p:txBody>
      </p:sp>
    </p:spTree>
    <p:extLst>
      <p:ext uri="{BB962C8B-B14F-4D97-AF65-F5344CB8AC3E}">
        <p14:creationId xmlns:p14="http://schemas.microsoft.com/office/powerpoint/2010/main" val="300695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F9D27-8268-C3D5-7C71-FF34B5277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E3FF-C7DA-3E64-0E3A-9C294A7EF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1544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Aperçu de la console H.P.I</a:t>
            </a:r>
          </a:p>
        </p:txBody>
      </p:sp>
      <p:pic>
        <p:nvPicPr>
          <p:cNvPr id="5" name="Content Placeholder 4" descr="A screenshot of a computer  AI-generated content may be incorrect.">
            <a:extLst>
              <a:ext uri="{FF2B5EF4-FFF2-40B4-BE49-F238E27FC236}">
                <a16:creationId xmlns:a16="http://schemas.microsoft.com/office/drawing/2014/main" id="{13609E8C-FC27-C14C-A741-2FB06E8DF6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8605" y="1957082"/>
            <a:ext cx="8868931" cy="42194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62863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27414-4BCF-7F25-A56C-759F29F93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2DD3-78B8-CEA0-7277-479C435A6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1544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Aperçu de la console H.P.I</a:t>
            </a:r>
          </a:p>
        </p:txBody>
      </p:sp>
      <p:pic>
        <p:nvPicPr>
          <p:cNvPr id="6" name="Content Placeholder 5" descr="A screenshot of a computer  AI-generated content may be incorrect.">
            <a:extLst>
              <a:ext uri="{FF2B5EF4-FFF2-40B4-BE49-F238E27FC236}">
                <a16:creationId xmlns:a16="http://schemas.microsoft.com/office/drawing/2014/main" id="{0EA015D5-5279-071A-AFF1-6288FBFA43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850" y="1467107"/>
            <a:ext cx="8897685" cy="42505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05688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7F63F-47A3-23FE-15BC-88BCF98B8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C7B4E-56A5-3101-03E3-B160FE70A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1544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Aperçu de la console H.P.I</a:t>
            </a:r>
          </a:p>
        </p:txBody>
      </p:sp>
      <p:pic>
        <p:nvPicPr>
          <p:cNvPr id="6" name="Content Placeholder 5" descr="A screenshot of a computer  AI-generated content may be incorrect.">
            <a:extLst>
              <a:ext uri="{FF2B5EF4-FFF2-40B4-BE49-F238E27FC236}">
                <a16:creationId xmlns:a16="http://schemas.microsoft.com/office/drawing/2014/main" id="{2A664766-B3A7-CCCC-C8FF-A921536A96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7359" y="1711523"/>
            <a:ext cx="8797044" cy="41786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84451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1544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Aperçu de la console H.P.I</a:t>
            </a:r>
          </a:p>
        </p:txBody>
      </p:sp>
      <p:pic>
        <p:nvPicPr>
          <p:cNvPr id="9" name="Content Placeholder 8" descr="A screenshot of a computer  AI-generated content may be incorrect.">
            <a:extLst>
              <a:ext uri="{FF2B5EF4-FFF2-40B4-BE49-F238E27FC236}">
                <a16:creationId xmlns:a16="http://schemas.microsoft.com/office/drawing/2014/main" id="{0D42AC48-8659-8D6E-A092-1826EBAEA2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8605" y="1711522"/>
            <a:ext cx="8868931" cy="41930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15060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AE40-4C66-3818-3699-35C1F17E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851756"/>
          </a:xfrm>
        </p:spPr>
        <p:txBody>
          <a:bodyPr/>
          <a:lstStyle/>
          <a:p>
            <a:r>
              <a:rPr lang="en-HT" dirty="0"/>
              <a:t>Fonctionnalités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C8AD7-A0D4-3365-1392-077AED9A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422735"/>
          </a:xfrm>
        </p:spPr>
        <p:txBody>
          <a:bodyPr/>
          <a:lstStyle/>
          <a:p>
            <a:r>
              <a:rPr lang="en-HT" dirty="0"/>
              <a:t>Quelles sont les fonctionnalités disponibles ?</a:t>
            </a:r>
          </a:p>
        </p:txBody>
      </p:sp>
    </p:spTree>
    <p:extLst>
      <p:ext uri="{BB962C8B-B14F-4D97-AF65-F5344CB8AC3E}">
        <p14:creationId xmlns:p14="http://schemas.microsoft.com/office/powerpoint/2010/main" val="2045295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E8EBF-56CE-6252-569D-29BCECB741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HT" dirty="0"/>
              <a:t>he introduction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F07A42-4127-B4CA-B0B0-7AB118370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1430" y="4665694"/>
            <a:ext cx="5118441" cy="1645919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just"/>
            <a:r>
              <a:rPr lang="en-HT" dirty="0">
                <a:solidFill>
                  <a:schemeClr val="bg1"/>
                </a:solidFill>
              </a:rPr>
              <a:t>Introduction: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HT" dirty="0">
                <a:solidFill>
                  <a:schemeClr val="bg1"/>
                </a:solidFill>
              </a:rPr>
              <a:t>À propos de Hanwash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HT" dirty="0">
                <a:solidFill>
                  <a:schemeClr val="bg1"/>
                </a:solidFill>
              </a:rPr>
              <a:t>Description des niveaux de résultats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HT" dirty="0">
                <a:solidFill>
                  <a:schemeClr val="bg1"/>
                </a:solidFill>
              </a:rPr>
              <a:t>Le cadre logique du programme HANWASH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HT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H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292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Introduction</a:t>
            </a:r>
          </a:p>
        </p:txBody>
      </p:sp>
      <p:pic>
        <p:nvPicPr>
          <p:cNvPr id="3" name="Picture 2" descr="A screenshot of a computer  AI-generated content may be incorrect.">
            <a:extLst>
              <a:ext uri="{FF2B5EF4-FFF2-40B4-BE49-F238E27FC236}">
                <a16:creationId xmlns:a16="http://schemas.microsoft.com/office/drawing/2014/main" id="{33B88EB2-EFED-9655-511B-DECE8B2AF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8632"/>
            <a:ext cx="9144000" cy="43408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70733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Introduction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349A6-0D43-1287-CB61-715691BAE9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3304" y="2107322"/>
            <a:ext cx="8471137" cy="4497186"/>
          </a:xfr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0FB544-3895-E1B4-8658-D49123EE5885}"/>
              </a:ext>
            </a:extLst>
          </p:cNvPr>
          <p:cNvSpPr txBox="1"/>
          <p:nvPr/>
        </p:nvSpPr>
        <p:spPr>
          <a:xfrm>
            <a:off x="6024368" y="1143201"/>
            <a:ext cx="2660073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/>
            </a:r>
            <a:r>
              <a:rPr lang="en-US" dirty="0"/>
              <a:t/>
            </a:r>
            <a:r>
              <a:rPr lang="en-HT" dirty="0"/>
              <a:t>La fonctionnalité clé de fusion et centrage est absente de la plateforme. Nous avons placé ces boîtes jaunes pour illustrer cela.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C4E08D-B263-DD53-28A6-422788D53F49}"/>
              </a:ext>
            </a:extLst>
          </p:cNvPr>
          <p:cNvSpPr/>
          <p:nvPr/>
        </p:nvSpPr>
        <p:spPr>
          <a:xfrm>
            <a:off x="2805830" y="2906038"/>
            <a:ext cx="4158641" cy="5229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F18768-C3A8-EDE1-BB1D-AC53317F505F}"/>
              </a:ext>
            </a:extLst>
          </p:cNvPr>
          <p:cNvSpPr/>
          <p:nvPr/>
        </p:nvSpPr>
        <p:spPr>
          <a:xfrm>
            <a:off x="2830882" y="3584650"/>
            <a:ext cx="914400" cy="4612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DB0A4B-C655-C123-A3FE-35D41993D5D0}"/>
              </a:ext>
            </a:extLst>
          </p:cNvPr>
          <p:cNvSpPr/>
          <p:nvPr/>
        </p:nvSpPr>
        <p:spPr>
          <a:xfrm>
            <a:off x="4296427" y="3522945"/>
            <a:ext cx="1465546" cy="5229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4642AB-37CA-BC81-AEEB-2CDFA5998F5C}"/>
              </a:ext>
            </a:extLst>
          </p:cNvPr>
          <p:cNvSpPr/>
          <p:nvPr/>
        </p:nvSpPr>
        <p:spPr>
          <a:xfrm>
            <a:off x="6400800" y="3522945"/>
            <a:ext cx="563671" cy="5229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992159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A2E5-362F-AF03-7167-B7BFB3A082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Présentation des indicateurs HANWASH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5A16F-882D-9EA4-9517-8118708FD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1395" y="4765903"/>
            <a:ext cx="5101209" cy="1239894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HT">
                <a:solidFill>
                  <a:schemeClr val="bg1"/>
                </a:solidFill>
              </a:rPr>
              <a:t>Indicateurs HANWASH :</a:t>
            </a:r>
          </a:p>
          <a:p>
            <a:pPr marL="457200" indent="-457200" algn="just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Les indicateurs</a:t>
            </a:r>
          </a:p>
        </p:txBody>
      </p:sp>
    </p:spTree>
    <p:extLst>
      <p:ext uri="{BB962C8B-B14F-4D97-AF65-F5344CB8AC3E}">
        <p14:creationId xmlns:p14="http://schemas.microsoft.com/office/powerpoint/2010/main" val="2848875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La vue tableau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6D53A4-9A8A-A5A9-7987-0685521FD7B3}"/>
              </a:ext>
            </a:extLst>
          </p:cNvPr>
          <p:cNvSpPr txBox="1"/>
          <p:nvPr/>
        </p:nvSpPr>
        <p:spPr>
          <a:xfrm>
            <a:off x="5525734" y="1354805"/>
            <a:ext cx="280262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HT" dirty="0"/>
              <a:t>The table has been cut into two to be more visually </a:t>
            </a:r>
            <a:r>
              <a:rPr lang="en-HT"/>
              <a:t>pleasing.</a:t>
            </a:r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F1DFDC-99DF-14CF-8746-3A46131293CA}"/>
              </a:ext>
            </a:extLst>
          </p:cNvPr>
          <p:cNvCxnSpPr/>
          <p:nvPr/>
        </p:nvCxnSpPr>
        <p:spPr>
          <a:xfrm flipV="1">
            <a:off x="1603122" y="2192055"/>
            <a:ext cx="213152" cy="325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web page  AI-generated content may be incorrect.">
            <a:extLst>
              <a:ext uri="{FF2B5EF4-FFF2-40B4-BE49-F238E27FC236}">
                <a16:creationId xmlns:a16="http://schemas.microsoft.com/office/drawing/2014/main" id="{8ED6155C-34B7-E7DD-80BF-5E056BB38D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8390" y="2558539"/>
            <a:ext cx="8147570" cy="39654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9901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0B4D-3955-572C-83FC-9F320D94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852" y="3154816"/>
            <a:ext cx="6940296" cy="667884"/>
          </a:xfrm>
        </p:spPr>
        <p:txBody>
          <a:bodyPr>
            <a:normAutofit fontScale="90000"/>
          </a:bodyPr>
          <a:lstStyle/>
          <a:p>
            <a:r>
              <a:rPr lang="en-HT" dirty="0"/>
              <a:t>Console H.P.I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04403-D669-E4BB-8026-97F9AC024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561441"/>
          </a:xfrm>
        </p:spPr>
        <p:txBody>
          <a:bodyPr/>
          <a:lstStyle/>
          <a:p>
            <a:pPr algn="just"/>
            <a:r>
              <a:rPr lang="en-HT" dirty="0"/>
              <a:t>Comment accéder à la console ?</a:t>
            </a:r>
          </a:p>
        </p:txBody>
      </p:sp>
    </p:spTree>
    <p:extLst>
      <p:ext uri="{BB962C8B-B14F-4D97-AF65-F5344CB8AC3E}">
        <p14:creationId xmlns:p14="http://schemas.microsoft.com/office/powerpoint/2010/main" val="2666665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Afficher les filtres rapides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66ABB-D8B1-74D4-40EE-2D245148E881}"/>
              </a:ext>
            </a:extLst>
          </p:cNvPr>
          <p:cNvSpPr txBox="1"/>
          <p:nvPr/>
        </p:nvSpPr>
        <p:spPr>
          <a:xfrm>
            <a:off x="5679809" y="945071"/>
            <a:ext cx="323639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HT" dirty="0"/>
              <a:t>This </a:t>
            </a:r>
            <a:r>
              <a:rPr lang="en-HT"/>
              <a:t>quick filter</a:t>
            </a:r>
            <a:r>
              <a:rPr lang="en-HT" dirty="0"/>
              <a:t> allows you to filter the different outcomes. The table will behave accordingly.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E9EF98-C1F8-7FB1-5DE8-C69D97E0A89C}"/>
              </a:ext>
            </a:extLst>
          </p:cNvPr>
          <p:cNvSpPr/>
          <p:nvPr/>
        </p:nvSpPr>
        <p:spPr>
          <a:xfrm>
            <a:off x="1603122" y="2668044"/>
            <a:ext cx="1666171" cy="10897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745918-EA89-714C-16EC-ED7960CCCDB9}"/>
              </a:ext>
            </a:extLst>
          </p:cNvPr>
          <p:cNvCxnSpPr/>
          <p:nvPr/>
        </p:nvCxnSpPr>
        <p:spPr>
          <a:xfrm flipV="1">
            <a:off x="2956142" y="2085343"/>
            <a:ext cx="610196" cy="557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web page  AI-generated content may be incorrect.">
            <a:extLst>
              <a:ext uri="{FF2B5EF4-FFF2-40B4-BE49-F238E27FC236}">
                <a16:creationId xmlns:a16="http://schemas.microsoft.com/office/drawing/2014/main" id="{02F35789-678E-F5BE-B28A-653F046B64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0881" y="2141598"/>
            <a:ext cx="8492625" cy="41092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0B6114-C0A6-AB5D-6AA1-4785C1B88C16}"/>
              </a:ext>
            </a:extLst>
          </p:cNvPr>
          <p:cNvSpPr/>
          <p:nvPr/>
        </p:nvSpPr>
        <p:spPr>
          <a:xfrm>
            <a:off x="746125" y="2905124"/>
            <a:ext cx="1873250" cy="1666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60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7C997-01F4-0DB9-0380-C6553F450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68D0A-8481-3238-FE85-126FA12E2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Afficher les filtres rapides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540BA2-6DD0-1D98-87F2-01D080A53815}"/>
              </a:ext>
            </a:extLst>
          </p:cNvPr>
          <p:cNvSpPr txBox="1"/>
          <p:nvPr/>
        </p:nvSpPr>
        <p:spPr>
          <a:xfrm>
            <a:off x="4572753" y="945071"/>
            <a:ext cx="4343455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HT" dirty="0"/>
              <a:t>This quick filter allows you to </a:t>
            </a:r>
            <a:r>
              <a:rPr lang="en-HT"/>
              <a:t>filter the two indicator types. </a:t>
            </a:r>
            <a:r>
              <a:rPr lang="en-HT" dirty="0"/>
              <a:t>The table will behave accordingly.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A3C817-0CFB-C969-332C-BF475CBC48CB}"/>
              </a:ext>
            </a:extLst>
          </p:cNvPr>
          <p:cNvSpPr/>
          <p:nvPr/>
        </p:nvSpPr>
        <p:spPr>
          <a:xfrm>
            <a:off x="1603122" y="2668044"/>
            <a:ext cx="1666171" cy="10897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BFDC77-4AFA-92BD-33B9-86200490E24E}"/>
              </a:ext>
            </a:extLst>
          </p:cNvPr>
          <p:cNvCxnSpPr/>
          <p:nvPr/>
        </p:nvCxnSpPr>
        <p:spPr>
          <a:xfrm flipV="1">
            <a:off x="2956142" y="2085343"/>
            <a:ext cx="610196" cy="557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shot of a web page  AI-generated content may be incorrect.">
            <a:extLst>
              <a:ext uri="{FF2B5EF4-FFF2-40B4-BE49-F238E27FC236}">
                <a16:creationId xmlns:a16="http://schemas.microsoft.com/office/drawing/2014/main" id="{3B04BA4A-DC83-218F-93ED-41FB77B9AC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5221" y="2202659"/>
            <a:ext cx="8693907" cy="42315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70CFDD-1AAE-AE9B-AE6D-845B23B0FC29}"/>
              </a:ext>
            </a:extLst>
          </p:cNvPr>
          <p:cNvSpPr/>
          <p:nvPr/>
        </p:nvSpPr>
        <p:spPr>
          <a:xfrm>
            <a:off x="2413000" y="3063874"/>
            <a:ext cx="2571750" cy="1349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98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Afficher les filtres rapides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866B28-C581-8BCA-A3E2-999139814E75}"/>
              </a:ext>
            </a:extLst>
          </p:cNvPr>
          <p:cNvSpPr txBox="1"/>
          <p:nvPr/>
        </p:nvSpPr>
        <p:spPr>
          <a:xfrm>
            <a:off x="6764201" y="935086"/>
            <a:ext cx="238694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Le 3ème filtre est l'identifiant unique de l'indicateur.</a:t>
            </a:r>
          </a:p>
        </p:txBody>
      </p:sp>
      <p:pic>
        <p:nvPicPr>
          <p:cNvPr id="14" name="Content Placeholder 13" descr="A screenshot of a computer  AI-generated content may be incorrect.">
            <a:extLst>
              <a:ext uri="{FF2B5EF4-FFF2-40B4-BE49-F238E27FC236}">
                <a16:creationId xmlns:a16="http://schemas.microsoft.com/office/drawing/2014/main" id="{7570028B-6896-914F-8277-FABD5110CF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314" y="2130772"/>
            <a:ext cx="9067721" cy="43178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E0C2E5-ADFD-4650-0C58-4FFF61F28A90}"/>
              </a:ext>
            </a:extLst>
          </p:cNvPr>
          <p:cNvSpPr/>
          <p:nvPr/>
        </p:nvSpPr>
        <p:spPr>
          <a:xfrm>
            <a:off x="4968874" y="2905124"/>
            <a:ext cx="2206625" cy="1603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69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21CA8-9897-3F8A-3BDB-A4C5B215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1312D-DFEF-11FF-6D15-FF076F3AFF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Values of the HANWASH indicators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976D7-C00C-1489-2CEA-845C42BB1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1395" y="4765903"/>
            <a:ext cx="5101209" cy="1800610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HT">
                <a:solidFill>
                  <a:schemeClr val="bg1"/>
                </a:solidFill>
              </a:rPr>
              <a:t>Indicateurs HANWASH</a:t>
            </a:r>
            <a:r>
              <a:rPr lang="en-HT" dirty="0">
                <a:solidFill>
                  <a:schemeClr val="bg1"/>
                </a:solidFill>
              </a:rPr>
              <a:t>:</a:t>
            </a:r>
          </a:p>
          <a:p>
            <a:pPr marL="457200" indent="-457200" algn="just">
              <a:buAutoNum type="arabicPeriod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Indicateurs avec valeurs uniques globales pour les 5 communes</a:t>
            </a:r>
          </a:p>
          <a:p>
            <a:pPr marL="457200" indent="-457200" algn="just">
              <a:buAutoNum type="arabicPeriod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Indicators disaggregated by commune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648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US" dirty="0"/>
              <a:t>Indicateurs avec valeurs uniques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F9C4E6-81F5-AB51-FCBC-4E3D2A6FA5CD}"/>
              </a:ext>
            </a:extLst>
          </p:cNvPr>
          <p:cNvSpPr txBox="1"/>
          <p:nvPr/>
        </p:nvSpPr>
        <p:spPr>
          <a:xfrm>
            <a:off x="4627818" y="1042037"/>
            <a:ext cx="418309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The evaluation indicators are collected either by commune or with a unique value.  As indicated in this table we have the unique value for the baseline.</a:t>
            </a:r>
          </a:p>
        </p:txBody>
      </p:sp>
      <p:pic>
        <p:nvPicPr>
          <p:cNvPr id="5" name="Content Placeholder 4" descr="A screenshot of a web page  AI-generated content may be incorrect.">
            <a:extLst>
              <a:ext uri="{FF2B5EF4-FFF2-40B4-BE49-F238E27FC236}">
                <a16:creationId xmlns:a16="http://schemas.microsoft.com/office/drawing/2014/main" id="{780958A2-B1B4-187A-1597-4754021AAF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8352" y="2517880"/>
            <a:ext cx="8737041" cy="39892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187144-EF1E-6D51-F091-28E91E94A1AC}"/>
              </a:ext>
            </a:extLst>
          </p:cNvPr>
          <p:cNvSpPr/>
          <p:nvPr/>
        </p:nvSpPr>
        <p:spPr>
          <a:xfrm>
            <a:off x="270710" y="3233487"/>
            <a:ext cx="2045368" cy="27221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5F8AE-DC43-77AB-D3D1-02D7350ED965}"/>
              </a:ext>
            </a:extLst>
          </p:cNvPr>
          <p:cNvSpPr txBox="1"/>
          <p:nvPr/>
        </p:nvSpPr>
        <p:spPr>
          <a:xfrm>
            <a:off x="213968" y="1717772"/>
            <a:ext cx="41830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Vous pouvez filtrer par l'identifiant de l'indicateur</a:t>
            </a:r>
          </a:p>
        </p:txBody>
      </p:sp>
    </p:spTree>
    <p:extLst>
      <p:ext uri="{BB962C8B-B14F-4D97-AF65-F5344CB8AC3E}">
        <p14:creationId xmlns:p14="http://schemas.microsoft.com/office/powerpoint/2010/main" val="4272926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/>
              <a:t>Valeurs des indicateurs par commune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25AEB1-598F-3561-6828-DF6B22A42994}"/>
              </a:ext>
            </a:extLst>
          </p:cNvPr>
          <p:cNvSpPr txBox="1"/>
          <p:nvPr/>
        </p:nvSpPr>
        <p:spPr>
          <a:xfrm>
            <a:off x="5765320" y="963016"/>
            <a:ext cx="276695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Nous avons les valeurs de référence des indicateurs pour les 5 communes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F7D41F-3404-C137-4A67-60030FB20855}"/>
              </a:ext>
            </a:extLst>
          </p:cNvPr>
          <p:cNvSpPr/>
          <p:nvPr/>
        </p:nvSpPr>
        <p:spPr>
          <a:xfrm>
            <a:off x="1603122" y="2693096"/>
            <a:ext cx="1766379" cy="2880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pic>
        <p:nvPicPr>
          <p:cNvPr id="5" name="Content Placeholder 4" descr="A screenshot of a web page  AI-generated content may be incorrect.">
            <a:extLst>
              <a:ext uri="{FF2B5EF4-FFF2-40B4-BE49-F238E27FC236}">
                <a16:creationId xmlns:a16="http://schemas.microsoft.com/office/drawing/2014/main" id="{C9EDF3AF-8AB2-C2AB-3348-DB3F0B2D81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7711" y="2000295"/>
            <a:ext cx="8808928" cy="45931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90C358-21F4-46A7-A742-38E9B82A22F9}"/>
              </a:ext>
            </a:extLst>
          </p:cNvPr>
          <p:cNvSpPr txBox="1"/>
          <p:nvPr/>
        </p:nvSpPr>
        <p:spPr>
          <a:xfrm>
            <a:off x="172527" y="963016"/>
            <a:ext cx="276695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Nous pouvons filtrer par le nom des indicateurs.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AC9B5C-BBE5-7C75-FD59-4C77D0BC14AE}"/>
              </a:ext>
            </a:extLst>
          </p:cNvPr>
          <p:cNvSpPr/>
          <p:nvPr/>
        </p:nvSpPr>
        <p:spPr>
          <a:xfrm>
            <a:off x="2292432" y="2922104"/>
            <a:ext cx="2275594" cy="5062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76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876" y="253492"/>
            <a:ext cx="5909001" cy="627840"/>
          </a:xfrm>
        </p:spPr>
        <p:txBody>
          <a:bodyPr>
            <a:normAutofit fontScale="90000"/>
          </a:bodyPr>
          <a:lstStyle/>
          <a:p>
            <a:r>
              <a:rPr lang="en-US" dirty="0"/>
              <a:t>Valeurs des indicateurs par commune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528D17-968C-106A-3CE5-D5D0431E9F19}"/>
              </a:ext>
            </a:extLst>
          </p:cNvPr>
          <p:cNvSpPr txBox="1"/>
          <p:nvPr/>
        </p:nvSpPr>
        <p:spPr>
          <a:xfrm>
            <a:off x="579844" y="1204211"/>
            <a:ext cx="295695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HT" dirty="0"/>
              <a:t>We can filter by category of </a:t>
            </a:r>
            <a:r>
              <a:rPr lang="en-HT"/>
              <a:t>outcomes.</a:t>
            </a:r>
            <a:endParaRPr lang="en-US" dirty="0"/>
          </a:p>
        </p:txBody>
      </p:sp>
      <p:pic>
        <p:nvPicPr>
          <p:cNvPr id="5" name="Content Placeholder 4" descr="A screenshot of a computer  AI-generated content may be incorrect.">
            <a:extLst>
              <a:ext uri="{FF2B5EF4-FFF2-40B4-BE49-F238E27FC236}">
                <a16:creationId xmlns:a16="http://schemas.microsoft.com/office/drawing/2014/main" id="{C1123849-6279-E2D3-D518-927F8F94BC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8994" y="2042102"/>
            <a:ext cx="8665154" cy="44663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BC4F1C-6BA5-1CDE-BC40-467646D86A4E}"/>
              </a:ext>
            </a:extLst>
          </p:cNvPr>
          <p:cNvSpPr/>
          <p:nvPr/>
        </p:nvSpPr>
        <p:spPr>
          <a:xfrm>
            <a:off x="4632158" y="3203407"/>
            <a:ext cx="2436394" cy="16242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99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B1FF-2EA9-5E87-CE96-F6AEA2DFC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446" y="2386744"/>
            <a:ext cx="6864313" cy="732237"/>
          </a:xfrm>
        </p:spPr>
        <p:txBody>
          <a:bodyPr>
            <a:normAutofit fontScale="90000"/>
          </a:bodyPr>
          <a:lstStyle/>
          <a:p>
            <a:r>
              <a:rPr lang="en-HT" dirty="0"/>
              <a:t>Exporter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81ADB-F404-E83B-DBD5-14FCC6C183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T" dirty="0"/>
              <a:t>Exportez le tableau selon vos besoins</a:t>
            </a:r>
          </a:p>
        </p:txBody>
      </p:sp>
    </p:spTree>
    <p:extLst>
      <p:ext uri="{BB962C8B-B14F-4D97-AF65-F5344CB8AC3E}">
        <p14:creationId xmlns:p14="http://schemas.microsoft.com/office/powerpoint/2010/main" val="2082352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web page  AI-generated content may be incorrect.">
            <a:extLst>
              <a:ext uri="{FF2B5EF4-FFF2-40B4-BE49-F238E27FC236}">
                <a16:creationId xmlns:a16="http://schemas.microsoft.com/office/drawing/2014/main" id="{2830375C-669B-4485-334A-59C5E4EAC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819" y="2204541"/>
            <a:ext cx="8611943" cy="40840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CB60E4-542C-2E57-1015-290F8852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537" y="100397"/>
            <a:ext cx="5937755" cy="763900"/>
          </a:xfrm>
        </p:spPr>
        <p:txBody>
          <a:bodyPr>
            <a:normAutofit/>
          </a:bodyPr>
          <a:lstStyle/>
          <a:p>
            <a:r>
              <a:rPr lang="en-HT" dirty="0"/>
              <a:t>Exporter le tableau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C4D63C-0322-5A20-9B38-C03AF8E22439}"/>
              </a:ext>
            </a:extLst>
          </p:cNvPr>
          <p:cNvSpPr/>
          <p:nvPr/>
        </p:nvSpPr>
        <p:spPr>
          <a:xfrm>
            <a:off x="8366163" y="3564048"/>
            <a:ext cx="235396" cy="2307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F5935-2CB7-1C86-5744-8EB4BE7168E9}"/>
              </a:ext>
            </a:extLst>
          </p:cNvPr>
          <p:cNvSpPr txBox="1"/>
          <p:nvPr/>
        </p:nvSpPr>
        <p:spPr>
          <a:xfrm>
            <a:off x="5510861" y="1217970"/>
            <a:ext cx="3093928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 </a:t>
            </a:r>
            <a:r>
              <a:rPr lang="en-HT" b="1" dirty="0"/>
              <a:t>This button:</a:t>
            </a:r>
            <a:r>
              <a:rPr lang="en-HT" dirty="0"/>
              <a:t> Export Data will open a portal.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E238D5-9841-A85D-64E9-0154E7CBAD97}"/>
              </a:ext>
            </a:extLst>
          </p:cNvPr>
          <p:cNvCxnSpPr/>
          <p:nvPr/>
        </p:nvCxnSpPr>
        <p:spPr>
          <a:xfrm flipH="1" flipV="1">
            <a:off x="7612674" y="1727647"/>
            <a:ext cx="770547" cy="1822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278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60E4-542C-2E57-1015-290F8852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537" y="100397"/>
            <a:ext cx="5937755" cy="763900"/>
          </a:xfrm>
        </p:spPr>
        <p:txBody>
          <a:bodyPr>
            <a:normAutofit/>
          </a:bodyPr>
          <a:lstStyle/>
          <a:p>
            <a:r>
              <a:rPr lang="en-HT" dirty="0"/>
              <a:t>Exporter le tableau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7F0AAD4-1822-F56E-9F54-FEF1590F6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01" y="1565755"/>
            <a:ext cx="8782598" cy="4665756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00595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T" dirty="0"/>
              <a:t>Accueil Hanwash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644" y="4046629"/>
            <a:ext cx="3454400" cy="717282"/>
          </a:xfrm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URL LINK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http://</a:t>
            </a:r>
            <a:r>
              <a:rPr lang="en-US" sz="2500" dirty="0" err="1"/>
              <a:t>go.mwater.co</a:t>
            </a:r>
            <a:r>
              <a:rPr lang="en-US" sz="2500" dirty="0"/>
              <a:t>/</a:t>
            </a:r>
            <a:r>
              <a:rPr lang="en-US" sz="2500" dirty="0" err="1"/>
              <a:t>hanwash</a:t>
            </a:r>
            <a:endParaRPr lang="en-US" sz="2500" dirty="0"/>
          </a:p>
          <a:p>
            <a:pPr algn="l"/>
            <a:endParaRPr lang="en-H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19E9F8-08DF-8831-9B73-6ECFD99DE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6358" y="2505833"/>
            <a:ext cx="4256760" cy="225807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1045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60E4-542C-2E57-1015-290F8852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537" y="100397"/>
            <a:ext cx="5978263" cy="475800"/>
          </a:xfrm>
        </p:spPr>
        <p:txBody>
          <a:bodyPr>
            <a:normAutofit fontScale="90000"/>
          </a:bodyPr>
          <a:lstStyle/>
          <a:p>
            <a:r>
              <a:rPr lang="en-HT" dirty="0"/>
              <a:t>Exportation par impression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4EA9F4A-D1F4-E9AD-35DB-4BB733F7D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84" y="1778696"/>
            <a:ext cx="8930231" cy="4740913"/>
          </a:xfrm>
          <a:ln>
            <a:solidFill>
              <a:schemeClr val="accent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0E4C53-59E4-6D83-F33E-F3088EF78F77}"/>
              </a:ext>
            </a:extLst>
          </p:cNvPr>
          <p:cNvSpPr/>
          <p:nvPr/>
        </p:nvSpPr>
        <p:spPr>
          <a:xfrm>
            <a:off x="7543800" y="2242159"/>
            <a:ext cx="397701" cy="2254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B472CC-D328-8FAA-4225-2ED73AD6814D}"/>
              </a:ext>
            </a:extLst>
          </p:cNvPr>
          <p:cNvSpPr txBox="1"/>
          <p:nvPr/>
        </p:nvSpPr>
        <p:spPr>
          <a:xfrm>
            <a:off x="3732756" y="1393985"/>
            <a:ext cx="2580362" cy="92333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L'option d'impression est disponible pour une exportation globale.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2C80A3-66E8-5BE5-1CD6-A9AF3F2B84F0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313118" y="2016690"/>
            <a:ext cx="1230682" cy="338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585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60E4-542C-2E57-1015-290F8852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537" y="100397"/>
            <a:ext cx="5978263" cy="475800"/>
          </a:xfrm>
        </p:spPr>
        <p:txBody>
          <a:bodyPr>
            <a:normAutofit fontScale="90000"/>
          </a:bodyPr>
          <a:lstStyle/>
          <a:p>
            <a:r>
              <a:rPr lang="en-HT" dirty="0"/>
              <a:t>Exportation par impression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4EA9F4A-D1F4-E9AD-35DB-4BB733F7D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84" y="1778696"/>
            <a:ext cx="8930231" cy="4740913"/>
          </a:xfrm>
          <a:ln>
            <a:solidFill>
              <a:schemeClr val="accent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0E4C53-59E4-6D83-F33E-F3088EF78F77}"/>
              </a:ext>
            </a:extLst>
          </p:cNvPr>
          <p:cNvSpPr/>
          <p:nvPr/>
        </p:nvSpPr>
        <p:spPr>
          <a:xfrm>
            <a:off x="7543800" y="2242159"/>
            <a:ext cx="397701" cy="2254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B472CC-D328-8FAA-4225-2ED73AD6814D}"/>
              </a:ext>
            </a:extLst>
          </p:cNvPr>
          <p:cNvSpPr txBox="1"/>
          <p:nvPr/>
        </p:nvSpPr>
        <p:spPr>
          <a:xfrm>
            <a:off x="3732756" y="1393985"/>
            <a:ext cx="2580362" cy="92333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L'option d'impression est disponible pour une exportation globale.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2C80A3-66E8-5BE5-1CD6-A9AF3F2B84F0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313118" y="2016690"/>
            <a:ext cx="1230682" cy="338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251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2B36-ADDB-B128-FA05-4C6F7E6CA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555" y="451125"/>
            <a:ext cx="5902890" cy="576009"/>
          </a:xfrm>
        </p:spPr>
        <p:txBody>
          <a:bodyPr>
            <a:normAutofit fontScale="90000"/>
          </a:bodyPr>
          <a:lstStyle/>
          <a:p>
            <a:r>
              <a:rPr lang="en-HT" dirty="0"/>
              <a:t>Exportation par impression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A44CD-81EE-9F5C-8763-FF5BFE2D6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12152"/>
            <a:ext cx="7772400" cy="48577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01360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217A59-7CD6-9472-646F-A54DAB67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88495"/>
            <a:ext cx="5937755" cy="1188720"/>
          </a:xfrm>
        </p:spPr>
        <p:txBody>
          <a:bodyPr/>
          <a:lstStyle/>
          <a:p>
            <a:r>
              <a:rPr lang="en-HT" dirty="0"/>
              <a:t>Merci 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37A3C-9499-5F15-E0A8-4898F692DA29}"/>
              </a:ext>
            </a:extLst>
          </p:cNvPr>
          <p:cNvSpPr txBox="1"/>
          <p:nvPr/>
        </p:nvSpPr>
        <p:spPr>
          <a:xfrm>
            <a:off x="2993721" y="2993720"/>
            <a:ext cx="3457184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b="1" dirty="0"/>
              <a:t>N'HÉSITEZ PAS À ME CONTACTER PAR :</a:t>
            </a:r>
          </a:p>
          <a:p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</a:t>
            </a:r>
            <a:r>
              <a:rPr lang="en-HT" dirty="0"/>
              <a:t>mail / </a:t>
            </a:r>
            <a:r>
              <a:rPr lang="en-HT" dirty="0">
                <a:hlinkClick r:id="rId2"/>
              </a:rPr>
              <a:t>alexandro.disla@hanwash.org</a:t>
            </a:r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HT" dirty="0"/>
              <a:t>hatsap or Phone / +50941483700</a:t>
            </a:r>
          </a:p>
        </p:txBody>
      </p:sp>
    </p:spTree>
    <p:extLst>
      <p:ext uri="{BB962C8B-B14F-4D97-AF65-F5344CB8AC3E}">
        <p14:creationId xmlns:p14="http://schemas.microsoft.com/office/powerpoint/2010/main" val="786051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2A45-6909-629F-A93C-735BF3A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1" y="864296"/>
            <a:ext cx="6047510" cy="670993"/>
          </a:xfrm>
        </p:spPr>
        <p:txBody>
          <a:bodyPr>
            <a:normAutofit fontScale="90000"/>
          </a:bodyPr>
          <a:lstStyle/>
          <a:p>
            <a:r>
              <a:rPr lang="en-HT" dirty="0"/>
              <a:t>Accéder à la console H.P.I et processus de connexion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B9D21-37D3-3E45-AC54-E4F63F23B43E}"/>
              </a:ext>
            </a:extLst>
          </p:cNvPr>
          <p:cNvSpPr txBox="1"/>
          <p:nvPr/>
        </p:nvSpPr>
        <p:spPr>
          <a:xfrm>
            <a:off x="3421532" y="2056286"/>
            <a:ext cx="111318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sz="1200" dirty="0"/>
              <a:t>Indicateur d'état de connexion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7DD5B9-44F8-B9B1-3F31-172FAED19B0F}"/>
              </a:ext>
            </a:extLst>
          </p:cNvPr>
          <p:cNvSpPr txBox="1"/>
          <p:nvPr/>
        </p:nvSpPr>
        <p:spPr>
          <a:xfrm>
            <a:off x="728789" y="1873638"/>
            <a:ext cx="170177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sz="1200" dirty="0"/>
              <a:t>Cliquez sur le lien URL de la console H.P.I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E8652A-3C26-3599-08A7-48913E506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612" y="3131283"/>
            <a:ext cx="4440388" cy="2343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A585AA-9CB2-EFAF-BB07-76CA46550B48}"/>
              </a:ext>
            </a:extLst>
          </p:cNvPr>
          <p:cNvSpPr/>
          <p:nvPr/>
        </p:nvSpPr>
        <p:spPr>
          <a:xfrm>
            <a:off x="5600700" y="3606800"/>
            <a:ext cx="2794000" cy="1413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D0EEA-2F09-AFA5-DCE6-D0EBEA8C970F}"/>
              </a:ext>
            </a:extLst>
          </p:cNvPr>
          <p:cNvSpPr txBox="1"/>
          <p:nvPr/>
        </p:nvSpPr>
        <p:spPr>
          <a:xfrm>
            <a:off x="5560613" y="1943100"/>
            <a:ext cx="272638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/>
            </a:r>
            <a:r>
              <a:rPr lang="en-US" sz="1200" dirty="0"/>
              <a:t/>
            </a:r>
            <a:r>
              <a:rPr lang="en-HT" sz="1200" dirty="0"/>
              <a:t>Veuillez entrer vos identifiants (nom d'utilisateur, console)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850CCD-1B8E-3AA9-BBD7-9666639DB0E5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6923806" y="2404765"/>
            <a:ext cx="0" cy="726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0F6E173-A5C9-28DC-708D-9A3CCC3BFD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1355" y="3131283"/>
            <a:ext cx="4418410" cy="2343828"/>
          </a:xfrm>
          <a:ln>
            <a:solidFill>
              <a:schemeClr val="accent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1B34122-2271-6A39-01BB-1E4780D7C214}"/>
              </a:ext>
            </a:extLst>
          </p:cNvPr>
          <p:cNvSpPr/>
          <p:nvPr/>
        </p:nvSpPr>
        <p:spPr>
          <a:xfrm>
            <a:off x="4132613" y="3131283"/>
            <a:ext cx="507152" cy="1819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7FEA8E-0B33-A4B2-7691-DCA2837079FA}"/>
              </a:ext>
            </a:extLst>
          </p:cNvPr>
          <p:cNvCxnSpPr>
            <a:cxnSpLocks/>
          </p:cNvCxnSpPr>
          <p:nvPr/>
        </p:nvCxnSpPr>
        <p:spPr>
          <a:xfrm flipH="1" flipV="1">
            <a:off x="4132613" y="2517951"/>
            <a:ext cx="154379" cy="613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893DEB9-FF75-99FE-A384-5BAA336E802B}"/>
              </a:ext>
            </a:extLst>
          </p:cNvPr>
          <p:cNvSpPr/>
          <p:nvPr/>
        </p:nvSpPr>
        <p:spPr>
          <a:xfrm>
            <a:off x="380009" y="4797631"/>
            <a:ext cx="1116281" cy="1187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7950C7-F75E-B6D1-B97B-6F2D58C70F5B}"/>
              </a:ext>
            </a:extLst>
          </p:cNvPr>
          <p:cNvCxnSpPr/>
          <p:nvPr/>
        </p:nvCxnSpPr>
        <p:spPr>
          <a:xfrm flipV="1">
            <a:off x="1235034" y="2333285"/>
            <a:ext cx="261256" cy="246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494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2A45-6909-629F-A93C-735BF3A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570597"/>
          </a:xfrm>
        </p:spPr>
        <p:txBody>
          <a:bodyPr>
            <a:normAutofit fontScale="90000"/>
          </a:bodyPr>
          <a:lstStyle/>
          <a:p>
            <a:r>
              <a:rPr lang="en-HT" dirty="0"/>
              <a:t>Login Process (2nd scenario) </a:t>
            </a:r>
          </a:p>
        </p:txBody>
      </p:sp>
      <p:pic>
        <p:nvPicPr>
          <p:cNvPr id="13" name="Content Placeholder 12" descr="Cursor">
            <a:extLst>
              <a:ext uri="{FF2B5EF4-FFF2-40B4-BE49-F238E27FC236}">
                <a16:creationId xmlns:a16="http://schemas.microsoft.com/office/drawing/2014/main" id="{CD3C9149-30CD-CD31-5144-BDF08C3CC4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560" y="5103805"/>
            <a:ext cx="217230" cy="217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E8652A-3C26-3599-08A7-48913E506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612" y="3131283"/>
            <a:ext cx="4440388" cy="2343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A585AA-9CB2-EFAF-BB07-76CA46550B48}"/>
              </a:ext>
            </a:extLst>
          </p:cNvPr>
          <p:cNvSpPr/>
          <p:nvPr/>
        </p:nvSpPr>
        <p:spPr>
          <a:xfrm>
            <a:off x="5600700" y="3606800"/>
            <a:ext cx="2794000" cy="1413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D0EEA-2F09-AFA5-DCE6-D0EBEA8C970F}"/>
              </a:ext>
            </a:extLst>
          </p:cNvPr>
          <p:cNvSpPr txBox="1"/>
          <p:nvPr/>
        </p:nvSpPr>
        <p:spPr>
          <a:xfrm>
            <a:off x="5560613" y="1943100"/>
            <a:ext cx="272638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/>
            </a:r>
            <a:r>
              <a:rPr lang="en-US" sz="1200" dirty="0"/>
              <a:t/>
            </a:r>
            <a:r>
              <a:rPr lang="en-HT" sz="1200" dirty="0"/>
              <a:t>Veuillez entrer vos identifiants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850CCD-1B8E-3AA9-BBD7-9666639DB0E5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6923806" y="2220099"/>
            <a:ext cx="0" cy="91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6BC7F0-B512-791B-00D9-66D3AC34D5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44701" y="3131282"/>
            <a:ext cx="4398972" cy="2343827"/>
          </a:xfrm>
          <a:ln>
            <a:solidFill>
              <a:schemeClr val="accent1"/>
            </a:solidFill>
          </a:ln>
        </p:spPr>
      </p:pic>
      <p:pic>
        <p:nvPicPr>
          <p:cNvPr id="14" name="Graphic 13" descr="Cursor">
            <a:extLst>
              <a:ext uri="{FF2B5EF4-FFF2-40B4-BE49-F238E27FC236}">
                <a16:creationId xmlns:a16="http://schemas.microsoft.com/office/drawing/2014/main" id="{C9809FAD-D1E7-8E82-88F5-CD8BE6F00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4341682" y="3001958"/>
            <a:ext cx="258647" cy="25864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EF596C-A4A8-6F71-D857-731451076484}"/>
              </a:ext>
            </a:extLst>
          </p:cNvPr>
          <p:cNvCxnSpPr/>
          <p:nvPr/>
        </p:nvCxnSpPr>
        <p:spPr>
          <a:xfrm flipV="1">
            <a:off x="4471005" y="2295607"/>
            <a:ext cx="0" cy="760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AFB14FA-E24B-D906-F3E3-16D30BEFDB04}"/>
              </a:ext>
            </a:extLst>
          </p:cNvPr>
          <p:cNvSpPr/>
          <p:nvPr/>
        </p:nvSpPr>
        <p:spPr>
          <a:xfrm>
            <a:off x="2998406" y="2061880"/>
            <a:ext cx="2398031" cy="2337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T" sz="1200" dirty="0">
                <a:solidFill>
                  <a:schemeClr val="tx1"/>
                </a:solidFill>
              </a:rPr>
              <a:t>Veuillez cliquer sur cette boîte de sélection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C86FE3-F9AF-2AEF-A0AE-E8CA7E420ADD}"/>
              </a:ext>
            </a:extLst>
          </p:cNvPr>
          <p:cNvSpPr/>
          <p:nvPr/>
        </p:nvSpPr>
        <p:spPr>
          <a:xfrm>
            <a:off x="3940265" y="3177571"/>
            <a:ext cx="596268" cy="1747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73BA48-5154-5C86-FA8F-13AD29069B5F}"/>
              </a:ext>
            </a:extLst>
          </p:cNvPr>
          <p:cNvSpPr/>
          <p:nvPr/>
        </p:nvSpPr>
        <p:spPr>
          <a:xfrm>
            <a:off x="3940265" y="3352352"/>
            <a:ext cx="596268" cy="254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pic>
        <p:nvPicPr>
          <p:cNvPr id="28" name="Graphic 27" descr="Cursor">
            <a:extLst>
              <a:ext uri="{FF2B5EF4-FFF2-40B4-BE49-F238E27FC236}">
                <a16:creationId xmlns:a16="http://schemas.microsoft.com/office/drawing/2014/main" id="{6525421B-A45E-4FD5-9905-EE3C4E079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8335892">
            <a:off x="3614085" y="3261618"/>
            <a:ext cx="332481" cy="33248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DF1E26-17E9-7899-6F95-48712D2531E2}"/>
              </a:ext>
            </a:extLst>
          </p:cNvPr>
          <p:cNvCxnSpPr>
            <a:cxnSpLocks/>
          </p:cNvCxnSpPr>
          <p:nvPr/>
        </p:nvCxnSpPr>
        <p:spPr>
          <a:xfrm flipH="1" flipV="1">
            <a:off x="2151308" y="2318499"/>
            <a:ext cx="1565559" cy="103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A59AD0-07C6-9999-7ED6-6DDF01881D20}"/>
              </a:ext>
            </a:extLst>
          </p:cNvPr>
          <p:cNvSpPr txBox="1"/>
          <p:nvPr/>
        </p:nvSpPr>
        <p:spPr>
          <a:xfrm>
            <a:off x="143718" y="2018608"/>
            <a:ext cx="247761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Cliquez pour vous connecter ou vous inscrire</a:t>
            </a:r>
          </a:p>
        </p:txBody>
      </p:sp>
    </p:spTree>
    <p:extLst>
      <p:ext uri="{BB962C8B-B14F-4D97-AF65-F5344CB8AC3E}">
        <p14:creationId xmlns:p14="http://schemas.microsoft.com/office/powerpoint/2010/main" val="422238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41A7-5C0D-3EBC-FB34-432B83147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3071" y="2550015"/>
            <a:ext cx="6726527" cy="732237"/>
          </a:xfrm>
        </p:spPr>
        <p:txBody>
          <a:bodyPr>
            <a:normAutofit fontScale="90000"/>
          </a:bodyPr>
          <a:lstStyle/>
          <a:p>
            <a:r>
              <a:rPr lang="en-HT" dirty="0"/>
              <a:t>Aperçu de la console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EB423-7C68-211C-8674-FBA5277D9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7769" y="4724530"/>
            <a:ext cx="5128379" cy="1269240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1. L'introduction (Statique)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2. 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Présentation des indicateurs HANWASH</a:t>
            </a:r>
          </a:p>
          <a:p>
            <a:pPr marL="457200" indent="-457200" algn="just">
              <a:buAutoNum type="arabicPeriod"/>
            </a:pPr>
            <a:r>
              <a:rPr lang="en-HT">
                <a:solidFill>
                  <a:schemeClr val="bg1"/>
                </a:solidFill>
              </a:rPr>
              <a:t>3.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Values of the HANWASH indicators </a:t>
            </a:r>
          </a:p>
        </p:txBody>
      </p:sp>
    </p:spTree>
    <p:extLst>
      <p:ext uri="{BB962C8B-B14F-4D97-AF65-F5344CB8AC3E}">
        <p14:creationId xmlns:p14="http://schemas.microsoft.com/office/powerpoint/2010/main" val="1020838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13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Aperçu de la console H.P.I</a:t>
            </a:r>
          </a:p>
        </p:txBody>
      </p:sp>
      <p:pic>
        <p:nvPicPr>
          <p:cNvPr id="6" name="Content Placeholder 5" descr="A screenshot of a computer  AI-generated content may be incorrect.">
            <a:extLst>
              <a:ext uri="{FF2B5EF4-FFF2-40B4-BE49-F238E27FC236}">
                <a16:creationId xmlns:a16="http://schemas.microsoft.com/office/drawing/2014/main" id="{ABE53C8D-D852-85BE-20A1-111AE154A5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9598" y="1352619"/>
            <a:ext cx="8665155" cy="413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3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13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Aperçu de la console H.P.I</a:t>
            </a:r>
          </a:p>
        </p:txBody>
      </p:sp>
      <p:pic>
        <p:nvPicPr>
          <p:cNvPr id="5" name="Content Placeholder 4" descr="A screenshot of a white screen  AI-generated content may be incorrect.">
            <a:extLst>
              <a:ext uri="{FF2B5EF4-FFF2-40B4-BE49-F238E27FC236}">
                <a16:creationId xmlns:a16="http://schemas.microsoft.com/office/drawing/2014/main" id="{E52D229A-D081-7AFC-0C7A-3427F51DB7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0492" y="2230252"/>
            <a:ext cx="8725157" cy="43345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5047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1544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Aperçu de la console H.P.I</a:t>
            </a:r>
          </a:p>
        </p:txBody>
      </p:sp>
      <p:pic>
        <p:nvPicPr>
          <p:cNvPr id="5" name="Content Placeholder 4" descr="A screenshot of a computer  AI-generated content may be incorrect.">
            <a:extLst>
              <a:ext uri="{FF2B5EF4-FFF2-40B4-BE49-F238E27FC236}">
                <a16:creationId xmlns:a16="http://schemas.microsoft.com/office/drawing/2014/main" id="{DDB6AEFC-93E7-21FB-97F9-EBFBDF9931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1737" y="1900144"/>
            <a:ext cx="8782666" cy="41752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2983209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{CBF1E924-B9DB-4041-BA81-B1CBA651A201}tf10001120</Template>
  <TotalTime>13484</TotalTime>
  <Words>536</Words>
  <Application>Microsoft Office PowerPoint</Application>
  <PresentationFormat>Letter Paper (8.5x11 in)</PresentationFormat>
  <Paragraphs>74</Paragraphs>
  <Slides>33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Parcel</vt:lpstr>
      <vt:lpstr>Hanwash Performance Indicator (H.P.I)</vt:lpstr>
      <vt:lpstr>H.P.I console</vt:lpstr>
      <vt:lpstr>Hanwash HOME</vt:lpstr>
      <vt:lpstr>Access The H.P.I Console &amp; Login process</vt:lpstr>
      <vt:lpstr>Login Process (2nd scenario) </vt:lpstr>
      <vt:lpstr>Console Overview</vt:lpstr>
      <vt:lpstr>H.P.I Console overview</vt:lpstr>
      <vt:lpstr>H.P.I Console overview</vt:lpstr>
      <vt:lpstr>H.P.I Console overview</vt:lpstr>
      <vt:lpstr>H.P.I Console overview</vt:lpstr>
      <vt:lpstr>H.P.I Console overview</vt:lpstr>
      <vt:lpstr>H.P.I Console overview</vt:lpstr>
      <vt:lpstr>H.P.I Console overview</vt:lpstr>
      <vt:lpstr>Functionalities</vt:lpstr>
      <vt:lpstr>The introduction page</vt:lpstr>
      <vt:lpstr>Introduction</vt:lpstr>
      <vt:lpstr>Introduction</vt:lpstr>
      <vt:lpstr>Presentation of the HANWASH indicators</vt:lpstr>
      <vt:lpstr>The table view</vt:lpstr>
      <vt:lpstr>Display the quickfilters</vt:lpstr>
      <vt:lpstr>Display the quickfilters</vt:lpstr>
      <vt:lpstr>Display the quickfilters</vt:lpstr>
      <vt:lpstr>Values of the HANWASH indicators </vt:lpstr>
      <vt:lpstr>Indicators with unique values</vt:lpstr>
      <vt:lpstr>Indicator values by commune</vt:lpstr>
      <vt:lpstr>Indicator values by commune</vt:lpstr>
      <vt:lpstr>Export</vt:lpstr>
      <vt:lpstr>Export Table</vt:lpstr>
      <vt:lpstr>Export Table</vt:lpstr>
      <vt:lpstr>Print Export</vt:lpstr>
      <vt:lpstr>Print Export</vt:lpstr>
      <vt:lpstr>Print EXPORT</vt:lpstr>
      <vt:lpstr>Thank You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Hunt</dc:creator>
  <cp:lastModifiedBy>Alexandro_ Disla</cp:lastModifiedBy>
  <cp:revision>370</cp:revision>
  <dcterms:created xsi:type="dcterms:W3CDTF">2024-03-14T13:36:03Z</dcterms:created>
  <dcterms:modified xsi:type="dcterms:W3CDTF">2025-12-07T21:12:00Z</dcterms:modified>
</cp:coreProperties>
</file>